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1" r:id="rId4"/>
    <p:sldId id="262" r:id="rId5"/>
    <p:sldId id="263" r:id="rId6"/>
    <p:sldId id="259" r:id="rId7"/>
    <p:sldId id="271" r:id="rId8"/>
    <p:sldId id="260" r:id="rId9"/>
    <p:sldId id="272" r:id="rId10"/>
    <p:sldId id="268" r:id="rId11"/>
    <p:sldId id="266" r:id="rId12"/>
    <p:sldId id="265" r:id="rId13"/>
    <p:sldId id="257" r:id="rId14"/>
    <p:sldId id="26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D5704-52BA-417E-B308-C6FD96AF2FE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6589-C464-41E2-BC76-2E42A9840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8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2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4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9FF3-2A68-416E-B8A3-3AAFDB8F9127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10B2-B7F4-4217-B68A-1E86483C9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076" y="24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evaluate/treat and random/systematic errors in EPMA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8534400" cy="5334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/>
                </a:solidFill>
              </a:rPr>
              <a:t>John J. Donovan</a:t>
            </a:r>
            <a:r>
              <a:rPr lang="en-US" sz="2400" dirty="0" smtClean="0">
                <a:solidFill>
                  <a:schemeClr val="tx1"/>
                </a:solidFill>
              </a:rPr>
              <a:t>, CAMCOR, University of Oregon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probesoftware.com/smf/gallery/395_16_08_16_10_06_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371600"/>
            <a:ext cx="51606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robesoftware.com/smf/gallery/395_16_08_16_10_06_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68" y="2008206"/>
            <a:ext cx="5124054" cy="37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848600" cy="5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9497"/>
            <a:ext cx="328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Spectral Interference Corrections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4395"/>
            <a:ext cx="7716837" cy="56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06" y="766464"/>
            <a:ext cx="4287846" cy="593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233" y="102320"/>
            <a:ext cx="481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Errors due to “unanalyzed” elements!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4953000" y="5105400"/>
            <a:ext cx="3962400" cy="38100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982" y="766464"/>
            <a:ext cx="4403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Excess oxygen when ferric iron is present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982" y="3212098"/>
            <a:ext cx="2707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Carbon in carbonates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Boron, lithium, etc.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75438" y="22118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water </a:t>
            </a:r>
            <a:r>
              <a:rPr lang="en-US" sz="2000" dirty="0" smtClean="0"/>
              <a:t>or hydroxyl are </a:t>
            </a:r>
            <a:r>
              <a:rPr lang="en-US" sz="2000" dirty="0"/>
              <a:t>present in minerals and glasses</a:t>
            </a:r>
          </a:p>
        </p:txBody>
      </p:sp>
      <p:sp>
        <p:nvSpPr>
          <p:cNvPr id="8" name="Rectangle 7"/>
          <p:cNvSpPr/>
          <p:nvPr/>
        </p:nvSpPr>
        <p:spPr bwMode="auto">
          <a:xfrm flipV="1">
            <a:off x="4953000" y="4306640"/>
            <a:ext cx="3962400" cy="79876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5432298"/>
            <a:ext cx="7335838" cy="1273301"/>
            <a:chOff x="914400" y="5432298"/>
            <a:chExt cx="7335838" cy="127330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709297"/>
              <a:ext cx="7335838" cy="996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14400" y="5432298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Fournelle et al., 2020</a:t>
              </a:r>
              <a:endParaRPr lang="en-US" sz="1200" dirty="0"/>
            </a:p>
          </p:txBody>
        </p:sp>
      </p:grpSp>
      <p:sp>
        <p:nvSpPr>
          <p:cNvPr id="12" name="Rectangle 11"/>
          <p:cNvSpPr/>
          <p:nvPr/>
        </p:nvSpPr>
        <p:spPr bwMode="auto">
          <a:xfrm flipV="1">
            <a:off x="990600" y="6477000"/>
            <a:ext cx="7259638" cy="22859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20419" y="581705"/>
            <a:ext cx="3934157" cy="3265182"/>
            <a:chOff x="4620419" y="581705"/>
            <a:chExt cx="3934157" cy="3265182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419" y="581705"/>
              <a:ext cx="3934157" cy="3234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352003" y="3592971"/>
              <a:ext cx="12025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Roman et al., 2006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5484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robesoftware.com/smf/oldpics/i39.tinypic.com/2zduj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386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2999" y="318516"/>
            <a:ext cx="4191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“Trace” Ti in quartz adjacent to rutile (not chemical diffusion!)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234" y="1828800"/>
            <a:ext cx="8941841" cy="4867276"/>
            <a:chOff x="40234" y="1828800"/>
            <a:chExt cx="8941841" cy="4867276"/>
          </a:xfrm>
        </p:grpSpPr>
        <p:pic>
          <p:nvPicPr>
            <p:cNvPr id="3" name="Picture 4" descr="https://probesoftware.com/smf/oldpics/i44.tinypic.com/2w65gf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1828800"/>
              <a:ext cx="4638675" cy="486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234" y="5486400"/>
              <a:ext cx="4303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“Trace” Co in copper adjacent to </a:t>
              </a:r>
            </a:p>
            <a:p>
              <a:r>
                <a:rPr lang="en-US" dirty="0" smtClean="0"/>
                <a:t>cobalt (not chemical diffusion!)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0" y="2743200"/>
            <a:ext cx="7454173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/>
              <a:t>Borisova</a:t>
            </a:r>
            <a:r>
              <a:rPr lang="en-US" sz="2800" u="sng" dirty="0" smtClean="0"/>
              <a:t> et al., Secondary </a:t>
            </a:r>
            <a:r>
              <a:rPr lang="en-US" sz="2800" u="sng" dirty="0"/>
              <a:t>Fluorescence effects in </a:t>
            </a:r>
            <a:r>
              <a:rPr lang="en-US" sz="2800" u="sng" dirty="0" err="1"/>
              <a:t>microbeam</a:t>
            </a:r>
            <a:r>
              <a:rPr lang="en-US" sz="2800" u="sng" dirty="0"/>
              <a:t> analysis, Chemical Geology, 490, 22-29, (2018)</a:t>
            </a:r>
          </a:p>
        </p:txBody>
      </p:sp>
    </p:spTree>
    <p:extLst>
      <p:ext uri="{BB962C8B-B14F-4D97-AF65-F5344CB8AC3E}">
        <p14:creationId xmlns:p14="http://schemas.microsoft.com/office/powerpoint/2010/main" val="13688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19601" cy="548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/>
              <a:t>Accuracy Check!</a:t>
            </a:r>
            <a:endParaRPr lang="en-US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709295"/>
            <a:ext cx="548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Trace</a:t>
            </a:r>
            <a:r>
              <a:rPr lang="en-US" dirty="0" smtClean="0"/>
              <a:t> Accuracy: How accurately can you measure zero?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48200" y="2470412"/>
            <a:ext cx="2248705" cy="2086537"/>
            <a:chOff x="4648200" y="2470412"/>
            <a:chExt cx="2248705" cy="2086537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4648200" y="3276600"/>
              <a:ext cx="1066800" cy="65569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5105400" y="3429000"/>
              <a:ext cx="685800" cy="112794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4876800" y="2470412"/>
              <a:ext cx="20201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“Holes” in the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continuum!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53791" y="4876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Requires a “blank” correction for high accuracy traces!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1676400"/>
            <a:ext cx="2042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</a:t>
            </a:r>
            <a:r>
              <a:rPr lang="en-US" dirty="0" smtClean="0"/>
              <a:t> ka in Quartz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1381" y="228600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Sample/standard Error: </a:t>
            </a:r>
            <a:r>
              <a:rPr lang="en-US" altLang="en-US" sz="2800" dirty="0" smtClean="0"/>
              <a:t>Beam Sensitivity, cont’d</a:t>
            </a:r>
            <a:endParaRPr lang="en-US" alt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1606" y="815268"/>
            <a:ext cx="6402388" cy="4760021"/>
            <a:chOff x="2666206" y="1196268"/>
            <a:chExt cx="6402388" cy="476002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206" y="1196268"/>
              <a:ext cx="6402388" cy="4417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680383" y="5617735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1600" dirty="0"/>
                <a:t>SRM K-1718 20 nA, 0 um, 1 sec intervals, Na Ka</a:t>
              </a:r>
              <a:endParaRPr lang="en-US" sz="1600" dirty="0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381000" y="914400"/>
            <a:ext cx="685800" cy="2971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95400" y="3810000"/>
            <a:ext cx="51054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3359888" y="2489791"/>
            <a:ext cx="5633941" cy="4222548"/>
            <a:chOff x="3352800" y="2505952"/>
            <a:chExt cx="5633941" cy="42225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844506"/>
              <a:ext cx="5628626" cy="3883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648200" y="2505952"/>
              <a:ext cx="433854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SRM K-1718 20 nA, 0 um, 1 sec intervals, </a:t>
              </a:r>
              <a:r>
                <a:rPr lang="pt-BR" sz="1600" dirty="0" smtClean="0"/>
                <a:t>Si </a:t>
              </a:r>
              <a:r>
                <a:rPr lang="pt-BR" sz="1600" dirty="0"/>
                <a:t>Ka</a:t>
              </a:r>
              <a:endParaRPr lang="en-US" sz="1600" dirty="0"/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 flipH="1">
            <a:off x="3581400" y="4114800"/>
            <a:ext cx="838200" cy="2438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4191000" y="3200400"/>
            <a:ext cx="4495801" cy="104114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650029" y="1752600"/>
            <a:ext cx="235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axis: Log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besoftware.com/smf/gallery/1_31_03_17_8_30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4" y="762000"/>
            <a:ext cx="848139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996" y="257145"/>
            <a:ext cx="7932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Dependent Intensity (TDI ) Corrections in Quantitative X-ray mapping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3117" y="2472190"/>
            <a:ext cx="4329404" cy="4228648"/>
            <a:chOff x="153117" y="2472190"/>
            <a:chExt cx="4329404" cy="4228648"/>
          </a:xfrm>
        </p:grpSpPr>
        <p:pic>
          <p:nvPicPr>
            <p:cNvPr id="1028" name="Picture 4" descr="https://probesoftware.com/smf/gallery/1_30_03_17_6_02_4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17" y="2971800"/>
              <a:ext cx="4329404" cy="3729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56071" y="2472190"/>
              <a:ext cx="2342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Without TDI correction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23496" y="2472190"/>
            <a:ext cx="4368104" cy="4228648"/>
            <a:chOff x="4623496" y="2472190"/>
            <a:chExt cx="4368104" cy="4228648"/>
          </a:xfrm>
        </p:grpSpPr>
        <p:pic>
          <p:nvPicPr>
            <p:cNvPr id="1030" name="Picture 6" descr="https://probesoftware.com/smf/gallery/1_30_03_17_5_24_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496" y="2964060"/>
              <a:ext cx="4368104" cy="373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796758" y="2472190"/>
              <a:ext cx="2021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TDI correction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3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5" y="120134"/>
            <a:ext cx="899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Our random errors are described by simple photon counting statistics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3962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we cannot count less than zero photons, these statistics are best described by Poisson statistics…</a:t>
            </a:r>
          </a:p>
          <a:p>
            <a:endParaRPr lang="en-US" dirty="0"/>
          </a:p>
          <a:p>
            <a:r>
              <a:rPr lang="en-US" dirty="0" smtClean="0"/>
              <a:t>However, these calculations involve an exponential and a factorial which are cumbersome to handle, so we therefore choose to describe our photon counting statistics using Gaussian (also known as normal) statistics…</a:t>
            </a:r>
          </a:p>
          <a:p>
            <a:endParaRPr lang="en-US" dirty="0"/>
          </a:p>
          <a:p>
            <a:r>
              <a:rPr lang="en-US" dirty="0" smtClean="0"/>
              <a:t>Which is described by simply taking the square root of the raw count variance…</a:t>
            </a:r>
            <a:endParaRPr lang="en-US" dirty="0"/>
          </a:p>
        </p:txBody>
      </p:sp>
      <p:pic>
        <p:nvPicPr>
          <p:cNvPr id="1026" name="Picture 2" descr="a) Mass distribution functions of Poisson distributions with varying  expectation value N0, plus their Gaussian counterparts - Medical Imaging  Systems - NCBI Booksh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4990"/>
            <a:ext cx="3931367" cy="30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6" descr="Poisson vs Gauss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61" y="3733800"/>
            <a:ext cx="3933825" cy="29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1" y="5025153"/>
                <a:ext cx="299909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Standard deviation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𝑠𝑖𝑔𝑚𝑎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5025153"/>
                <a:ext cx="2999091" cy="427746"/>
              </a:xfrm>
              <a:prstGeom prst="rect">
                <a:avLst/>
              </a:prstGeom>
              <a:blipFill rotWithShape="1">
                <a:blip r:embed="rId4"/>
                <a:stretch>
                  <a:fillRect l="-1833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4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/>
          <p:nvPr/>
        </p:nvGrpSpPr>
        <p:grpSpPr>
          <a:xfrm>
            <a:off x="228600" y="541175"/>
            <a:ext cx="4868811" cy="4599008"/>
            <a:chOff x="228600" y="541175"/>
            <a:chExt cx="4868811" cy="45990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41175"/>
              <a:ext cx="4868811" cy="410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95400" y="4770851"/>
              <a:ext cx="2356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K-ratio vs. acquisition #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3595" y="0"/>
            <a:ext cx="9047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Errors in precision or sensitivity can always be </a:t>
            </a:r>
            <a:r>
              <a:rPr lang="en-US" sz="2400" smtClean="0"/>
              <a:t>improved by: </a:t>
            </a:r>
            <a:endParaRPr lang="en-US" sz="2400" dirty="0" smtClean="0"/>
          </a:p>
          <a:p>
            <a:pPr algn="r"/>
            <a:r>
              <a:rPr lang="en-US" sz="2400" dirty="0" smtClean="0"/>
              <a:t>averaging more measurements</a:t>
            </a:r>
          </a:p>
          <a:p>
            <a:pPr algn="r"/>
            <a:r>
              <a:rPr lang="en-US" sz="2400" dirty="0" smtClean="0"/>
              <a:t>or counting longer!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14400" y="2819400"/>
            <a:ext cx="3733800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506343"/>
            <a:ext cx="3810000" cy="13986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" name="Group 2052"/>
          <p:cNvGrpSpPr/>
          <p:nvPr/>
        </p:nvGrpSpPr>
        <p:grpSpPr>
          <a:xfrm>
            <a:off x="4343400" y="2438400"/>
            <a:ext cx="4703763" cy="4316352"/>
            <a:chOff x="4343400" y="2438400"/>
            <a:chExt cx="4703763" cy="43163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786951"/>
              <a:ext cx="4703763" cy="396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715000" y="2438400"/>
              <a:ext cx="2684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Sensitivity vs. acquisition #</a:t>
              </a:r>
              <a:endParaRPr lang="en-US" dirty="0"/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4953000" y="3124200"/>
            <a:ext cx="2875398" cy="1371600"/>
            <a:chOff x="4953000" y="3124200"/>
            <a:chExt cx="2875398" cy="13716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953000" y="3124200"/>
              <a:ext cx="914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19800" y="3124200"/>
              <a:ext cx="0" cy="1371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83825" y="3187799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2x time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6787" y="3557131"/>
              <a:ext cx="167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SQRT sensitivity</a:t>
              </a:r>
              <a:endParaRPr lang="en-US" dirty="0"/>
            </a:p>
          </p:txBody>
        </p:sp>
      </p:grpSp>
      <p:grpSp>
        <p:nvGrpSpPr>
          <p:cNvPr id="2052" name="Group 2051"/>
          <p:cNvGrpSpPr/>
          <p:nvPr/>
        </p:nvGrpSpPr>
        <p:grpSpPr>
          <a:xfrm>
            <a:off x="4800600" y="3124200"/>
            <a:ext cx="4234273" cy="2444309"/>
            <a:chOff x="4800600" y="3124200"/>
            <a:chExt cx="4234273" cy="2444309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800600" y="5174596"/>
              <a:ext cx="189468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833492" y="3124200"/>
              <a:ext cx="0" cy="2209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73212" y="5199177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4x time</a:t>
              </a:r>
              <a:endParaRPr lang="en-US" dirty="0"/>
            </a:p>
          </p:txBody>
        </p:sp>
        <p:sp>
          <p:nvSpPr>
            <p:cNvPr id="2048" name="TextBox 2047"/>
            <p:cNvSpPr txBox="1"/>
            <p:nvPr/>
          </p:nvSpPr>
          <p:spPr>
            <a:xfrm>
              <a:off x="7912450" y="3960876"/>
              <a:ext cx="1122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2x </a:t>
              </a:r>
            </a:p>
            <a:p>
              <a:pPr algn="ctr"/>
              <a:r>
                <a:rPr lang="en-US" dirty="0" smtClean="0"/>
                <a:t>sensitivity</a:t>
              </a:r>
              <a:endParaRPr lang="en-US" dirty="0"/>
            </a:p>
          </p:txBody>
        </p:sp>
      </p:grpSp>
      <p:sp>
        <p:nvSpPr>
          <p:cNvPr id="2055" name="TextBox 2054"/>
          <p:cNvSpPr txBox="1"/>
          <p:nvPr/>
        </p:nvSpPr>
        <p:spPr>
          <a:xfrm>
            <a:off x="11430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16" y="139799"/>
            <a:ext cx="6862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see the same trends by increasing beam currents: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609600"/>
            <a:ext cx="5334000" cy="5029200"/>
            <a:chOff x="152400" y="609600"/>
            <a:chExt cx="4702175" cy="45305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09600"/>
              <a:ext cx="4702175" cy="396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25055" y="4770851"/>
              <a:ext cx="2356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K-ratio vs. acquisition #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86461" y="1828800"/>
            <a:ext cx="5260701" cy="4894800"/>
            <a:chOff x="3786461" y="1828800"/>
            <a:chExt cx="5260701" cy="48948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461" y="2286000"/>
              <a:ext cx="5260701" cy="443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91200" y="1828800"/>
              <a:ext cx="2684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Sensitivity vs. acquisition #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04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385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“takeaway” from all this?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12606" y="2133600"/>
            <a:ext cx="64180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Double your counting time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and double your beam current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to double your sensitivity!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33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fW-StdDev.jpg                                                 0000D715&#10; Electron2 Go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888037" cy="230856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fW-StdErr.jpg                                                 0000D715&#10; Electron2 Go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09" y="3048000"/>
            <a:ext cx="5906451" cy="2133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4219" y="5791200"/>
            <a:ext cx="8631237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/>
              <a:t>We should use </a:t>
            </a:r>
            <a:r>
              <a:rPr lang="en-US" altLang="en-US" dirty="0" err="1" smtClean="0"/>
              <a:t>std</a:t>
            </a:r>
            <a:r>
              <a:rPr lang="en-US" altLang="en-US" dirty="0" smtClean="0"/>
              <a:t> dev for single data points, </a:t>
            </a:r>
            <a:r>
              <a:rPr lang="en-US" altLang="en-US" dirty="0" err="1" smtClean="0"/>
              <a:t>std</a:t>
            </a:r>
            <a:r>
              <a:rPr lang="en-US" altLang="en-US" dirty="0" smtClean="0"/>
              <a:t> err for averages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0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smtClean="0"/>
              <a:t>Exception for t-test: use </a:t>
            </a:r>
            <a:r>
              <a:rPr lang="en-US" altLang="en-US" sz="2800" dirty="0" err="1" smtClean="0"/>
              <a:t>Std</a:t>
            </a:r>
            <a:r>
              <a:rPr lang="en-US" altLang="en-US" sz="2800" dirty="0" smtClean="0"/>
              <a:t> Deviation!</a:t>
            </a:r>
            <a:endParaRPr lang="en-US" altLang="en-US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533400"/>
            <a:ext cx="689845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06" y="2160832"/>
            <a:ext cx="5867400" cy="126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07156" y="3505200"/>
            <a:ext cx="5854700" cy="3140938"/>
            <a:chOff x="1107156" y="3505200"/>
            <a:chExt cx="5854700" cy="314093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156" y="3505200"/>
              <a:ext cx="5854700" cy="3140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33600" y="5257800"/>
              <a:ext cx="47244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2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3600" y="9268"/>
            <a:ext cx="4343400" cy="465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/>
              <a:t>Systematic (accuracy) errors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1256" y="5334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incorrect values for composition of standards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instrumental instability (temperature effect on crystal 2d, stage Z drift as it heats up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inappropriate matrix corrections, </a:t>
            </a:r>
            <a:r>
              <a:rPr lang="en-US" sz="2000" dirty="0" smtClean="0"/>
              <a:t>“unanalyzed” </a:t>
            </a:r>
            <a:r>
              <a:rPr lang="en-US" sz="2000" dirty="0"/>
              <a:t>(</a:t>
            </a:r>
            <a:r>
              <a:rPr lang="en-US" sz="2000" dirty="0" smtClean="0"/>
              <a:t>missing or excess) elements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poor electrical ground of standard and/or </a:t>
            </a:r>
            <a:r>
              <a:rPr lang="en-US" sz="2000" dirty="0" smtClean="0"/>
              <a:t>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carbon coat variation (2 effects- one for soft x-ray, another for hard x-rays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beam change/damage to unknown (e.g. TDI effects for Na, K in glass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difference in peak shape/position for light elements (standard vs unknown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on-peak or background (off-peak) spectral </a:t>
            </a:r>
            <a:r>
              <a:rPr lang="en-US" sz="2000" dirty="0" smtClean="0"/>
              <a:t>interferences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pulse height depression on standards, pulse height gain on </a:t>
            </a:r>
            <a:r>
              <a:rPr lang="en-US" sz="2000" dirty="0" smtClean="0"/>
              <a:t>traces, </a:t>
            </a:r>
            <a:r>
              <a:rPr lang="en-US" sz="2000" b="1" dirty="0" smtClean="0"/>
              <a:t>dead time calibrations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fluorescence across observed phase boundaries (e.g. diffusion couple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inaccurate calibration of accelerating </a:t>
            </a:r>
            <a:r>
              <a:rPr lang="en-US" sz="2000" dirty="0" smtClean="0"/>
              <a:t>voltage (use Duane-Hunt limit)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13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780" y="457200"/>
            <a:ext cx="7613019" cy="58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312420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381078"/>
            <a:ext cx="151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73781" y="457200"/>
            <a:ext cx="7613018" cy="541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44154" y="5784605"/>
            <a:ext cx="255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(subtraction)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5703" y="533400"/>
            <a:ext cx="330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</a:t>
            </a:r>
            <a:r>
              <a:rPr lang="en-US" dirty="0" smtClean="0"/>
              <a:t>standard  </a:t>
            </a:r>
            <a:r>
              <a:rPr lang="en-US" dirty="0" smtClean="0"/>
              <a:t>(multiplicative)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1933702"/>
            <a:ext cx="1857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Dominant 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Matrix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Deadtime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3446" y="3810000"/>
            <a:ext cx="1857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Dominant 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Background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Interferences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2468" y="6381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18937" y="638465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5589" y="6139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554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How to evaluate/treat and random/systematic errors in EPMA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Probe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evaluate/treat and random/systematic errors in EPMA</dc:title>
  <dc:creator>John Donovan</dc:creator>
  <cp:lastModifiedBy>John Donovan</cp:lastModifiedBy>
  <cp:revision>31</cp:revision>
  <dcterms:created xsi:type="dcterms:W3CDTF">2022-10-13T21:50:14Z</dcterms:created>
  <dcterms:modified xsi:type="dcterms:W3CDTF">2023-03-28T20:12:49Z</dcterms:modified>
</cp:coreProperties>
</file>